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4" r:id="rId5"/>
    <p:sldId id="262" r:id="rId6"/>
    <p:sldId id="261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8" r:id="rId15"/>
    <p:sldId id="277" r:id="rId16"/>
    <p:sldId id="278" r:id="rId17"/>
    <p:sldId id="279" r:id="rId18"/>
    <p:sldId id="280" r:id="rId19"/>
    <p:sldId id="282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8080"/>
    <a:srgbClr val="FF33CC"/>
    <a:srgbClr val="2807EF"/>
    <a:srgbClr val="CC66FF"/>
    <a:srgbClr val="FF66FF"/>
    <a:srgbClr val="990099"/>
    <a:srgbClr val="005A5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660"/>
  </p:normalViewPr>
  <p:slideViewPr>
    <p:cSldViewPr>
      <p:cViewPr>
        <p:scale>
          <a:sx n="50" d="100"/>
          <a:sy n="50" d="100"/>
        </p:scale>
        <p:origin x="-2094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andia.ru/text/81/498/images/img1_251.jpg"/>
          <p:cNvPicPr>
            <a:picLocks noChangeAspect="1" noChangeArrowheads="1"/>
          </p:cNvPicPr>
          <p:nvPr/>
        </p:nvPicPr>
        <p:blipFill>
          <a:blip r:embed="rId2" cstate="print"/>
          <a:srcRect l="11220" r="13189"/>
          <a:stretch>
            <a:fillRect/>
          </a:stretch>
        </p:blipFill>
        <p:spPr bwMode="auto">
          <a:xfrm>
            <a:off x="0" y="0"/>
            <a:ext cx="921619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424936" cy="295232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>«Использование </a:t>
            </a:r>
            <a:b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>разнообразных </a:t>
            </a: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> техник </a:t>
            </a: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>нетрадиционного  рисования </a:t>
            </a: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>в </a:t>
            </a: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> работе  с  детьми  5-6  лет</a:t>
            </a:r>
            <a:r>
              <a:rPr lang="ru-RU" sz="4800" b="1" dirty="0" smtClean="0">
                <a:solidFill>
                  <a:srgbClr val="990099"/>
                </a:solidFill>
                <a:latin typeface="Monotype Corsiva" pitchFamily="66" charset="0"/>
              </a:rPr>
              <a:t>»</a:t>
            </a:r>
            <a:endParaRPr lang="ru-RU" sz="4800" b="1" dirty="0">
              <a:solidFill>
                <a:srgbClr val="990099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4725144"/>
            <a:ext cx="6264696" cy="1252526"/>
          </a:xfrm>
        </p:spPr>
        <p:txBody>
          <a:bodyPr>
            <a:normAutofit fontScale="77500" lnSpcReduction="20000"/>
          </a:bodyPr>
          <a:lstStyle/>
          <a:p>
            <a:pPr lvl="0" algn="ctr">
              <a:buNone/>
            </a:pPr>
            <a:r>
              <a:rPr lang="ru-RU" sz="2400" b="1" dirty="0" smtClean="0">
                <a:solidFill>
                  <a:srgbClr val="2807EF"/>
                </a:solidFill>
              </a:rPr>
              <a:t>Из опыта работы воспитателя </a:t>
            </a:r>
          </a:p>
          <a:p>
            <a:pPr lvl="0" algn="ctr">
              <a:buNone/>
            </a:pPr>
            <a:r>
              <a:rPr lang="ru-RU" sz="2400" b="1" dirty="0" smtClean="0">
                <a:solidFill>
                  <a:srgbClr val="2807EF"/>
                </a:solidFill>
              </a:rPr>
              <a:t>Мартыновой Светланы Николаевны</a:t>
            </a:r>
          </a:p>
          <a:p>
            <a:pPr lvl="0" algn="ctr">
              <a:buNone/>
            </a:pPr>
            <a:endParaRPr lang="ru-RU" sz="2400" dirty="0" smtClean="0">
              <a:solidFill>
                <a:srgbClr val="2807EF"/>
              </a:solidFill>
            </a:endParaRPr>
          </a:p>
          <a:p>
            <a:pPr lvl="0" algn="ctr">
              <a:buNone/>
            </a:pPr>
            <a:r>
              <a:rPr lang="ru-RU" sz="2400" dirty="0" smtClean="0">
                <a:solidFill>
                  <a:srgbClr val="2807EF"/>
                </a:solidFill>
              </a:rPr>
              <a:t>2020</a:t>
            </a:r>
            <a:endParaRPr lang="ru-RU" sz="2400" dirty="0">
              <a:solidFill>
                <a:srgbClr val="2807EF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11560" y="692696"/>
            <a:ext cx="8280920" cy="12525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МКДОУ «Детский сад № 3 «</a:t>
            </a:r>
            <a:r>
              <a:rPr kumimoji="0" lang="ru-R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Рябинушка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</a:t>
            </a:r>
            <a:r>
              <a:rPr kumimoji="0" lang="ru-R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Поспелихинского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района Алтайского</a:t>
            </a:r>
            <a:r>
              <a:rPr kumimoji="0" lang="ru-RU" sz="2600" b="1" i="1" u="none" strike="noStrike" kern="1200" cap="none" spc="0" normalizeH="0" noProof="0" dirty="0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края</a:t>
            </a:r>
            <a:endParaRPr kumimoji="0" lang="ru-RU" sz="2600" b="1" i="1" u="none" strike="noStrike" kern="1200" cap="none" spc="0" normalizeH="0" baseline="0" noProof="0" dirty="0">
              <a:ln>
                <a:noFill/>
              </a:ln>
              <a:solidFill>
                <a:srgbClr val="005A5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Рисование ладошкой</a:t>
            </a:r>
            <a:endParaRPr lang="ru-RU" b="1" dirty="0"/>
          </a:p>
        </p:txBody>
      </p:sp>
      <p:pic>
        <p:nvPicPr>
          <p:cNvPr id="44036" name="Picture 4" descr="https://avatars.mds.yandex.net/get-pdb/918543/9f62654d-3a54-4c63-9df6-50902738fec7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2333609" cy="1750207"/>
          </a:xfrm>
          <a:prstGeom prst="rect">
            <a:avLst/>
          </a:prstGeom>
          <a:noFill/>
        </p:spPr>
      </p:pic>
      <p:pic>
        <p:nvPicPr>
          <p:cNvPr id="44038" name="Picture 6" descr="https://dou8.lmn.su/images/pedagogi/pedagogicheskaya-kopilka/baboch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804181"/>
            <a:ext cx="2214578" cy="1660934"/>
          </a:xfrm>
          <a:prstGeom prst="rect">
            <a:avLst/>
          </a:prstGeom>
          <a:noFill/>
        </p:spPr>
      </p:pic>
      <p:pic>
        <p:nvPicPr>
          <p:cNvPr id="44040" name="Picture 8" descr="https://avatars.mds.yandex.net/get-pdb/1016956/f6f3e136-a999-4d7b-9197-7858add970dd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714884"/>
            <a:ext cx="2571768" cy="1782502"/>
          </a:xfrm>
          <a:prstGeom prst="rect">
            <a:avLst/>
          </a:prstGeom>
          <a:noFill/>
        </p:spPr>
      </p:pic>
      <p:pic>
        <p:nvPicPr>
          <p:cNvPr id="44042" name="Picture 10" descr="https://www.art-talant.org/resized/mtree/944x/510/510765/9765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928802"/>
            <a:ext cx="2555617" cy="1692013"/>
          </a:xfrm>
          <a:prstGeom prst="rect">
            <a:avLst/>
          </a:prstGeom>
          <a:noFill/>
        </p:spPr>
      </p:pic>
      <p:pic>
        <p:nvPicPr>
          <p:cNvPr id="44044" name="Picture 12" descr="https://connecticum-dou.ru/images/Materials_for_concurs/elena_lapina70_mail_ru/1751/%D0%93%D1%80%D0%B8%D0%BD%D0%B1%D0%B5%D1%80%D0%B3_%D0%9A%D0%B8%D1%80%D0%B8%D0%BB%D0%BB.jpg"/>
          <p:cNvPicPr>
            <a:picLocks noChangeAspect="1" noChangeArrowheads="1"/>
          </p:cNvPicPr>
          <p:nvPr/>
        </p:nvPicPr>
        <p:blipFill>
          <a:blip r:embed="rId6" cstate="print"/>
          <a:srcRect b="3532"/>
          <a:stretch>
            <a:fillRect/>
          </a:stretch>
        </p:blipFill>
        <p:spPr bwMode="auto">
          <a:xfrm>
            <a:off x="3000364" y="2143116"/>
            <a:ext cx="3064969" cy="2214578"/>
          </a:xfrm>
          <a:prstGeom prst="rect">
            <a:avLst/>
          </a:prstGeom>
          <a:noFill/>
        </p:spPr>
      </p:pic>
      <p:pic>
        <p:nvPicPr>
          <p:cNvPr id="44046" name="Picture 14" descr="http://rodnichok-4.ucoz.ru/_si/0/89467379.jpg"/>
          <p:cNvPicPr>
            <a:picLocks noChangeAspect="1" noChangeArrowheads="1"/>
          </p:cNvPicPr>
          <p:nvPr/>
        </p:nvPicPr>
        <p:blipFill>
          <a:blip r:embed="rId7" cstate="print"/>
          <a:srcRect l="10925" b="1828"/>
          <a:stretch>
            <a:fillRect/>
          </a:stretch>
        </p:blipFill>
        <p:spPr bwMode="auto">
          <a:xfrm>
            <a:off x="6215074" y="4500570"/>
            <a:ext cx="2643174" cy="193959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Оттиск поролоном</a:t>
            </a:r>
            <a:endParaRPr lang="ru-RU" b="1" dirty="0"/>
          </a:p>
        </p:txBody>
      </p:sp>
      <p:pic>
        <p:nvPicPr>
          <p:cNvPr id="43010" name="Picture 2" descr="https://fsd.multiurok.ru/html/2019/05/05/s_5ccf2c73ec83b/1152436_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21088"/>
            <a:ext cx="4098923" cy="2305645"/>
          </a:xfrm>
          <a:prstGeom prst="rect">
            <a:avLst/>
          </a:prstGeom>
          <a:noFill/>
        </p:spPr>
      </p:pic>
      <p:pic>
        <p:nvPicPr>
          <p:cNvPr id="43012" name="Picture 4" descr="http://900igr.net/up/datai/80847/0007-013-.jpg"/>
          <p:cNvPicPr>
            <a:picLocks noChangeAspect="1" noChangeArrowheads="1"/>
          </p:cNvPicPr>
          <p:nvPr/>
        </p:nvPicPr>
        <p:blipFill>
          <a:blip r:embed="rId3" cstate="print"/>
          <a:srcRect l="8279" t="32259" r="8279"/>
          <a:stretch>
            <a:fillRect/>
          </a:stretch>
        </p:blipFill>
        <p:spPr bwMode="auto">
          <a:xfrm>
            <a:off x="4704484" y="1988840"/>
            <a:ext cx="4051441" cy="2110211"/>
          </a:xfrm>
          <a:prstGeom prst="rect">
            <a:avLst/>
          </a:prstGeom>
          <a:noFill/>
        </p:spPr>
      </p:pic>
      <p:pic>
        <p:nvPicPr>
          <p:cNvPr id="4098" name="Picture 2" descr="https://volna.org/wp-content/uploads/2019/06/post_5d0a1589eda3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221088"/>
            <a:ext cx="3106415" cy="2329811"/>
          </a:xfrm>
          <a:prstGeom prst="rect">
            <a:avLst/>
          </a:prstGeom>
          <a:noFill/>
        </p:spPr>
      </p:pic>
      <p:pic>
        <p:nvPicPr>
          <p:cNvPr id="4099" name="Picture 3" descr="C:\Users\User\Desktop\Светлана\image.jpg"/>
          <p:cNvPicPr>
            <a:picLocks noChangeAspect="1" noChangeArrowheads="1"/>
          </p:cNvPicPr>
          <p:nvPr/>
        </p:nvPicPr>
        <p:blipFill>
          <a:blip r:embed="rId5" cstate="print"/>
          <a:srcRect l="3271" t="21805" r="7268" b="7753"/>
          <a:stretch>
            <a:fillRect/>
          </a:stretch>
        </p:blipFill>
        <p:spPr bwMode="auto">
          <a:xfrm>
            <a:off x="683568" y="1916832"/>
            <a:ext cx="3685431" cy="217652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Оттиск смятой бумагой</a:t>
            </a:r>
            <a:endParaRPr lang="ru-RU" b="1" dirty="0"/>
          </a:p>
        </p:txBody>
      </p:sp>
      <p:sp>
        <p:nvSpPr>
          <p:cNvPr id="3074" name="AutoShape 2" descr="https://avatars.mds.yandex.net/get-pdb/69339/cfb544d6-709e-443b-a6a0-2c6c13dfb1ba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avatars.mds.yandex.net/get-pdb/69339/cfb544d6-709e-443b-a6a0-2c6c13dfb1ba/s1200?webp=false"/>
          <p:cNvPicPr>
            <a:picLocks noChangeAspect="1" noChangeArrowheads="1"/>
          </p:cNvPicPr>
          <p:nvPr/>
        </p:nvPicPr>
        <p:blipFill>
          <a:blip r:embed="rId2" cstate="print"/>
          <a:srcRect l="6532" t="8723" r="26129" b="34891"/>
          <a:stretch>
            <a:fillRect/>
          </a:stretch>
        </p:blipFill>
        <p:spPr bwMode="auto">
          <a:xfrm>
            <a:off x="4427984" y="4149080"/>
            <a:ext cx="3699266" cy="2319879"/>
          </a:xfrm>
          <a:prstGeom prst="rect">
            <a:avLst/>
          </a:prstGeom>
          <a:noFill/>
        </p:spPr>
      </p:pic>
      <p:pic>
        <p:nvPicPr>
          <p:cNvPr id="3078" name="Picture 6" descr="https://www.maam.ru/upload/blogs/detsad-283455-1459947008.jpg"/>
          <p:cNvPicPr>
            <a:picLocks noChangeAspect="1" noChangeArrowheads="1"/>
          </p:cNvPicPr>
          <p:nvPr/>
        </p:nvPicPr>
        <p:blipFill>
          <a:blip r:embed="rId3" cstate="print"/>
          <a:srcRect l="16238" t="17180" r="29676" b="26143"/>
          <a:stretch>
            <a:fillRect/>
          </a:stretch>
        </p:blipFill>
        <p:spPr bwMode="auto">
          <a:xfrm>
            <a:off x="683568" y="4077072"/>
            <a:ext cx="3024336" cy="2375751"/>
          </a:xfrm>
          <a:prstGeom prst="rect">
            <a:avLst/>
          </a:prstGeom>
          <a:noFill/>
        </p:spPr>
      </p:pic>
      <p:pic>
        <p:nvPicPr>
          <p:cNvPr id="3080" name="Picture 8" descr="https://1.bp.blogspot.com/-OFuxO0fSFvI/WNsgS1YT_AI/AAAAAAAAEDI/_HbU2LQ0bhE1B4uoL8221ZPPtMH3Woy-gCLcB/s1600/DSCN4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16832"/>
            <a:ext cx="3024336" cy="2028195"/>
          </a:xfrm>
          <a:prstGeom prst="rect">
            <a:avLst/>
          </a:prstGeom>
          <a:noFill/>
        </p:spPr>
      </p:pic>
      <p:sp>
        <p:nvSpPr>
          <p:cNvPr id="3082" name="AutoShape 10" descr="https://pochemu4ka.ru/_ld/118/567087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https://pochemu4ka.ru/_ld/118/567087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844824"/>
            <a:ext cx="2688299" cy="2016224"/>
          </a:xfrm>
          <a:prstGeom prst="rect">
            <a:avLst/>
          </a:prstGeom>
          <a:noFill/>
        </p:spPr>
      </p:pic>
      <p:pic>
        <p:nvPicPr>
          <p:cNvPr id="3086" name="Picture 14" descr="https://avatars.mds.yandex.net/get-zen_doc/52716/pub_5a817fc577d0e67ecd56bbe9_5a817ffa55876b3889b67031/scale_1200"/>
          <p:cNvPicPr>
            <a:picLocks noChangeAspect="1" noChangeArrowheads="1"/>
          </p:cNvPicPr>
          <p:nvPr/>
        </p:nvPicPr>
        <p:blipFill>
          <a:blip r:embed="rId6" cstate="print"/>
          <a:srcRect l="11549"/>
          <a:stretch>
            <a:fillRect/>
          </a:stretch>
        </p:blipFill>
        <p:spPr bwMode="auto">
          <a:xfrm>
            <a:off x="683568" y="1628800"/>
            <a:ext cx="1530040" cy="230638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s://forkidsandmum.ru/pictures/1014722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941168"/>
            <a:ext cx="2344033" cy="15841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Восковые мелки + акварель</a:t>
            </a:r>
            <a:endParaRPr lang="ru-RU" b="1" dirty="0"/>
          </a:p>
        </p:txBody>
      </p:sp>
      <p:pic>
        <p:nvPicPr>
          <p:cNvPr id="2052" name="Picture 4" descr="https://avatars.mds.yandex.net/get-pdb/1025599/4bb824a9-ceb2-4cab-937a-aefe4f45b7e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844824"/>
            <a:ext cx="1858648" cy="1440160"/>
          </a:xfrm>
          <a:prstGeom prst="rect">
            <a:avLst/>
          </a:prstGeom>
          <a:noFill/>
        </p:spPr>
      </p:pic>
      <p:pic>
        <p:nvPicPr>
          <p:cNvPr id="2054" name="Picture 6" descr="https://i.pinimg.com/originals/14/c4/ef/14c4efc2ec01b930339a05102c95c7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429000"/>
            <a:ext cx="1872208" cy="1404156"/>
          </a:xfrm>
          <a:prstGeom prst="rect">
            <a:avLst/>
          </a:prstGeom>
          <a:noFill/>
        </p:spPr>
      </p:pic>
      <p:pic>
        <p:nvPicPr>
          <p:cNvPr id="2055" name="Picture 7" descr="C:\Users\User\Desktop\Светлана\image (2).jpg"/>
          <p:cNvPicPr>
            <a:picLocks noChangeAspect="1" noChangeArrowheads="1"/>
          </p:cNvPicPr>
          <p:nvPr/>
        </p:nvPicPr>
        <p:blipFill>
          <a:blip r:embed="rId5" cstate="print"/>
          <a:srcRect l="3271" t="3876" r="1090" b="4846"/>
          <a:stretch>
            <a:fillRect/>
          </a:stretch>
        </p:blipFill>
        <p:spPr bwMode="auto">
          <a:xfrm>
            <a:off x="395536" y="1944772"/>
            <a:ext cx="4896544" cy="3505024"/>
          </a:xfrm>
          <a:prstGeom prst="rect">
            <a:avLst/>
          </a:prstGeom>
          <a:noFill/>
        </p:spPr>
      </p:pic>
      <p:sp>
        <p:nvSpPr>
          <p:cNvPr id="10242" name="AutoShape 2" descr="https://mmedia.ozone.ru/multimedia/toys/10135923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mmedia.ozone.ru/multimedia/toys/10135923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s://mmedia.ozone.ru/multimedia/10154857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https://main-cdn.goods.ru/big2/hlr-system/1695408/100023706078b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5085184"/>
            <a:ext cx="1744128" cy="144016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zen_doc/941737/pub_5c08ea4e1ff42300ac98350c_5c08f35523ea6500adc5a900/scale_1200"/>
          <p:cNvPicPr>
            <a:picLocks noChangeAspect="1" noChangeArrowheads="1"/>
          </p:cNvPicPr>
          <p:nvPr/>
        </p:nvPicPr>
        <p:blipFill>
          <a:blip r:embed="rId2" cstate="print"/>
          <a:srcRect l="5669" t="25249" r="26929" b="12456"/>
          <a:stretch>
            <a:fillRect/>
          </a:stretch>
        </p:blipFill>
        <p:spPr bwMode="auto">
          <a:xfrm>
            <a:off x="4644008" y="4365104"/>
            <a:ext cx="3109039" cy="2016224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Свеча + акварель</a:t>
            </a:r>
            <a:endParaRPr lang="ru-RU" b="1" dirty="0"/>
          </a:p>
        </p:txBody>
      </p:sp>
      <p:pic>
        <p:nvPicPr>
          <p:cNvPr id="1026" name="Picture 2" descr="https://cstor.nn2.ru/userfiles/data/ufiles/2015-12/a8/da/e5/5673c0a522c70_006b81138440ec0748c6e8e28ec394d9634554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437112"/>
            <a:ext cx="3081386" cy="1919459"/>
          </a:xfrm>
          <a:prstGeom prst="rect">
            <a:avLst/>
          </a:prstGeom>
          <a:noFill/>
        </p:spPr>
      </p:pic>
      <p:sp>
        <p:nvSpPr>
          <p:cNvPr id="1028" name="AutoShape 4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Users\User\Desktop\1285351_14.png"/>
          <p:cNvPicPr>
            <a:picLocks noChangeAspect="1" noChangeArrowheads="1"/>
          </p:cNvPicPr>
          <p:nvPr/>
        </p:nvPicPr>
        <p:blipFill>
          <a:blip r:embed="rId4" cstate="print"/>
          <a:srcRect l="5201" t="1156" r="7513" b="1156"/>
          <a:stretch>
            <a:fillRect/>
          </a:stretch>
        </p:blipFill>
        <p:spPr bwMode="auto">
          <a:xfrm>
            <a:off x="6804248" y="1988840"/>
            <a:ext cx="1926569" cy="2156177"/>
          </a:xfrm>
          <a:prstGeom prst="rect">
            <a:avLst/>
          </a:prstGeom>
          <a:noFill/>
        </p:spPr>
      </p:pic>
      <p:pic>
        <p:nvPicPr>
          <p:cNvPr id="1039" name="Picture 15" descr="http://xn----11-53dwcf1akj7fei.xn--p1ai/wp-content/uploads/2015/04/4.jpg"/>
          <p:cNvPicPr>
            <a:picLocks noChangeAspect="1" noChangeArrowheads="1"/>
          </p:cNvPicPr>
          <p:nvPr/>
        </p:nvPicPr>
        <p:blipFill>
          <a:blip r:embed="rId5" cstate="print"/>
          <a:srcRect l="369" t="43799" r="57579" b="11319"/>
          <a:stretch>
            <a:fillRect/>
          </a:stretch>
        </p:blipFill>
        <p:spPr bwMode="auto">
          <a:xfrm>
            <a:off x="3347864" y="1844824"/>
            <a:ext cx="2808312" cy="2248155"/>
          </a:xfrm>
          <a:prstGeom prst="rect">
            <a:avLst/>
          </a:prstGeom>
          <a:noFill/>
        </p:spPr>
      </p:pic>
      <p:pic>
        <p:nvPicPr>
          <p:cNvPr id="1041" name="Picture 17" descr="http://xn----11-53dwcf1akj7fei.xn--p1ai/wp-content/uploads/2015/04/4.jpg"/>
          <p:cNvPicPr>
            <a:picLocks noChangeAspect="1" noChangeArrowheads="1"/>
          </p:cNvPicPr>
          <p:nvPr/>
        </p:nvPicPr>
        <p:blipFill>
          <a:blip r:embed="rId5" cstate="print"/>
          <a:srcRect l="7751" t="7382" r="53519" b="60039"/>
          <a:stretch>
            <a:fillRect/>
          </a:stretch>
        </p:blipFill>
        <p:spPr bwMode="auto">
          <a:xfrm>
            <a:off x="395536" y="1916832"/>
            <a:ext cx="2635952" cy="166304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/>
              <a:t>Монотипия</a:t>
            </a:r>
            <a:endParaRPr lang="ru-RU" b="1" dirty="0"/>
          </a:p>
        </p:txBody>
      </p:sp>
      <p:sp>
        <p:nvSpPr>
          <p:cNvPr id="1028" name="AutoShape 4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2" name="Picture 2" descr="https://www.labbe.de/kikunst/bilden/2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72816"/>
            <a:ext cx="3518696" cy="2448272"/>
          </a:xfrm>
          <a:prstGeom prst="rect">
            <a:avLst/>
          </a:prstGeom>
          <a:noFill/>
        </p:spPr>
      </p:pic>
      <p:pic>
        <p:nvPicPr>
          <p:cNvPr id="35844" name="Picture 4" descr="https://www.maam.ru/upload/blogs/detsad-517196-1532103623.jpg"/>
          <p:cNvPicPr>
            <a:picLocks noChangeAspect="1" noChangeArrowheads="1"/>
          </p:cNvPicPr>
          <p:nvPr/>
        </p:nvPicPr>
        <p:blipFill>
          <a:blip r:embed="rId3" cstate="print"/>
          <a:srcRect l="5039" t="6379" r="4479" b="8771"/>
          <a:stretch>
            <a:fillRect/>
          </a:stretch>
        </p:blipFill>
        <p:spPr bwMode="auto">
          <a:xfrm>
            <a:off x="3203848" y="4581128"/>
            <a:ext cx="2880320" cy="1896642"/>
          </a:xfrm>
          <a:prstGeom prst="rect">
            <a:avLst/>
          </a:prstGeom>
          <a:noFill/>
        </p:spPr>
      </p:pic>
      <p:pic>
        <p:nvPicPr>
          <p:cNvPr id="35846" name="Picture 6" descr="https://yurachgames.ru/wp-content/uploads/zerkalnyj-risunok-v-tehnike-monotip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81128"/>
            <a:ext cx="2826154" cy="1882699"/>
          </a:xfrm>
          <a:prstGeom prst="rect">
            <a:avLst/>
          </a:prstGeom>
          <a:noFill/>
        </p:spPr>
      </p:pic>
      <p:pic>
        <p:nvPicPr>
          <p:cNvPr id="35848" name="Picture 8" descr="https://melkie.net/wp-content/uploads/2019/01/post_5c36fc471676b.jpg"/>
          <p:cNvPicPr>
            <a:picLocks noChangeAspect="1" noChangeArrowheads="1"/>
          </p:cNvPicPr>
          <p:nvPr/>
        </p:nvPicPr>
        <p:blipFill>
          <a:blip r:embed="rId5" cstate="print"/>
          <a:srcRect l="9853" t="7874" r="5518" b="9974"/>
          <a:stretch>
            <a:fillRect/>
          </a:stretch>
        </p:blipFill>
        <p:spPr bwMode="auto">
          <a:xfrm>
            <a:off x="6228184" y="4581128"/>
            <a:ext cx="2667619" cy="1944216"/>
          </a:xfrm>
          <a:prstGeom prst="rect">
            <a:avLst/>
          </a:prstGeom>
          <a:noFill/>
        </p:spPr>
      </p:pic>
      <p:pic>
        <p:nvPicPr>
          <p:cNvPr id="35849" name="Picture 9" descr="C:\Users\User\Desktop\Светлана\image (1).jpg"/>
          <p:cNvPicPr>
            <a:picLocks noChangeAspect="1" noChangeArrowheads="1"/>
          </p:cNvPicPr>
          <p:nvPr/>
        </p:nvPicPr>
        <p:blipFill>
          <a:blip r:embed="rId6" cstate="print"/>
          <a:srcRect l="363" t="29558" b="1454"/>
          <a:stretch>
            <a:fillRect/>
          </a:stretch>
        </p:blipFill>
        <p:spPr bwMode="auto">
          <a:xfrm>
            <a:off x="395536" y="1772816"/>
            <a:ext cx="4896544" cy="254285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labbe.de/kikunst/bilden/3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err="1" smtClean="0"/>
              <a:t>Набрызг</a:t>
            </a:r>
            <a:endParaRPr lang="ru-RU" b="1" dirty="0"/>
          </a:p>
        </p:txBody>
      </p:sp>
      <p:sp>
        <p:nvSpPr>
          <p:cNvPr id="1028" name="AutoShape 4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4" name="Picture 2" descr="https://ds05.infourok.ru/uploads/ex/0c18/0009e39f-fe89e8a1/hello_html_38d69f33.jpg"/>
          <p:cNvPicPr>
            <a:picLocks noChangeAspect="1" noChangeArrowheads="1"/>
          </p:cNvPicPr>
          <p:nvPr/>
        </p:nvPicPr>
        <p:blipFill>
          <a:blip r:embed="rId3" cstate="print"/>
          <a:srcRect l="7940" t="1980" r="5774" b="15838"/>
          <a:stretch>
            <a:fillRect/>
          </a:stretch>
        </p:blipFill>
        <p:spPr bwMode="auto">
          <a:xfrm>
            <a:off x="1619672" y="4149080"/>
            <a:ext cx="3464297" cy="2405924"/>
          </a:xfrm>
          <a:prstGeom prst="rect">
            <a:avLst/>
          </a:prstGeom>
          <a:noFill/>
        </p:spPr>
      </p:pic>
      <p:pic>
        <p:nvPicPr>
          <p:cNvPr id="33796" name="Picture 4" descr="https://ds04.infourok.ru/uploads/ex/1328/001694df-ad952dd4/img4.jpg"/>
          <p:cNvPicPr>
            <a:picLocks noChangeAspect="1" noChangeArrowheads="1"/>
          </p:cNvPicPr>
          <p:nvPr/>
        </p:nvPicPr>
        <p:blipFill>
          <a:blip r:embed="rId4" cstate="print"/>
          <a:srcRect l="4331" t="16798" r="53543" b="11549"/>
          <a:stretch>
            <a:fillRect/>
          </a:stretch>
        </p:blipFill>
        <p:spPr bwMode="auto">
          <a:xfrm>
            <a:off x="827584" y="980728"/>
            <a:ext cx="2304256" cy="2939522"/>
          </a:xfrm>
          <a:prstGeom prst="rect">
            <a:avLst/>
          </a:prstGeom>
          <a:noFill/>
        </p:spPr>
      </p:pic>
      <p:pic>
        <p:nvPicPr>
          <p:cNvPr id="33798" name="Picture 6" descr="https://ds04.infourok.ru/uploads/ex/0f77/00151e16-596d687a/img11.jpg"/>
          <p:cNvPicPr>
            <a:picLocks noChangeAspect="1" noChangeArrowheads="1"/>
          </p:cNvPicPr>
          <p:nvPr/>
        </p:nvPicPr>
        <p:blipFill>
          <a:blip r:embed="rId5" cstate="print"/>
          <a:srcRect l="7874" t="25722" r="15748" b="7874"/>
          <a:stretch>
            <a:fillRect/>
          </a:stretch>
        </p:blipFill>
        <p:spPr bwMode="auto">
          <a:xfrm>
            <a:off x="3995936" y="1556792"/>
            <a:ext cx="3313037" cy="2160240"/>
          </a:xfrm>
          <a:prstGeom prst="rect">
            <a:avLst/>
          </a:prstGeom>
          <a:noFill/>
        </p:spPr>
      </p:pic>
      <p:pic>
        <p:nvPicPr>
          <p:cNvPr id="33800" name="Picture 8" descr="http://i.mycdn.me/i?r=AzEPZsRbOZEKgBhR0XGMT1RkmAfvDrTvq-q_0pHI-LAbUaaKTM5SRkZCeTgDn6uOyic"/>
          <p:cNvPicPr>
            <a:picLocks noChangeAspect="1" noChangeArrowheads="1"/>
          </p:cNvPicPr>
          <p:nvPr/>
        </p:nvPicPr>
        <p:blipFill>
          <a:blip r:embed="rId6" cstate="print"/>
          <a:srcRect l="12319" t="4429" r="14290" b="8366"/>
          <a:stretch>
            <a:fillRect/>
          </a:stretch>
        </p:blipFill>
        <p:spPr bwMode="auto">
          <a:xfrm>
            <a:off x="6012160" y="4005064"/>
            <a:ext cx="2061127" cy="245227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/>
              <a:t>Отпечатки листьев</a:t>
            </a:r>
            <a:endParaRPr lang="ru-RU" b="1" dirty="0"/>
          </a:p>
        </p:txBody>
      </p:sp>
      <p:sp>
        <p:nvSpPr>
          <p:cNvPr id="1028" name="AutoShape 4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https://nsportal.ru/sites/default/files/styles/large/public/media/2018/10/24/iiiii_2.jpg?itok=XK4p0Z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373215"/>
            <a:ext cx="1789912" cy="1252939"/>
          </a:xfrm>
          <a:prstGeom prst="rect">
            <a:avLst/>
          </a:prstGeom>
          <a:noFill/>
        </p:spPr>
      </p:pic>
      <p:pic>
        <p:nvPicPr>
          <p:cNvPr id="32772" name="Picture 4" descr="https://static.tildacdn.com/tild6632-3166-4165-a365-303466363662/5bcce2fde4c035bcce2f.png"/>
          <p:cNvPicPr>
            <a:picLocks noChangeAspect="1" noChangeArrowheads="1"/>
          </p:cNvPicPr>
          <p:nvPr/>
        </p:nvPicPr>
        <p:blipFill>
          <a:blip r:embed="rId3" cstate="print"/>
          <a:srcRect l="5950" t="1696" r="6800" b="9613"/>
          <a:stretch>
            <a:fillRect/>
          </a:stretch>
        </p:blipFill>
        <p:spPr bwMode="auto">
          <a:xfrm>
            <a:off x="5076056" y="5373216"/>
            <a:ext cx="1512168" cy="1223271"/>
          </a:xfrm>
          <a:prstGeom prst="rect">
            <a:avLst/>
          </a:prstGeom>
          <a:noFill/>
        </p:spPr>
      </p:pic>
      <p:pic>
        <p:nvPicPr>
          <p:cNvPr id="32774" name="Picture 6" descr="https://ya-odarennost.ru/code/image.php?width=960&amp;image=73184_1575657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861048"/>
            <a:ext cx="1800200" cy="1269516"/>
          </a:xfrm>
          <a:prstGeom prst="rect">
            <a:avLst/>
          </a:prstGeom>
          <a:noFill/>
        </p:spPr>
      </p:pic>
      <p:pic>
        <p:nvPicPr>
          <p:cNvPr id="32776" name="Picture 8" descr="https://www.maam.ru/upload/blogs/detsad-213569-1475064568.jpg"/>
          <p:cNvPicPr>
            <a:picLocks noChangeAspect="1" noChangeArrowheads="1"/>
          </p:cNvPicPr>
          <p:nvPr/>
        </p:nvPicPr>
        <p:blipFill>
          <a:blip r:embed="rId5" cstate="print"/>
          <a:srcRect l="1680" t="7268" r="2800" b="4038"/>
          <a:stretch>
            <a:fillRect/>
          </a:stretch>
        </p:blipFill>
        <p:spPr bwMode="auto">
          <a:xfrm>
            <a:off x="2771800" y="5157192"/>
            <a:ext cx="1944216" cy="1251618"/>
          </a:xfrm>
          <a:prstGeom prst="rect">
            <a:avLst/>
          </a:prstGeom>
          <a:noFill/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6" cstate="print"/>
          <a:srcRect l="16959" t="19624" r="18898" b="8359"/>
          <a:stretch>
            <a:fillRect/>
          </a:stretch>
        </p:blipFill>
        <p:spPr bwMode="auto">
          <a:xfrm>
            <a:off x="6948264" y="908720"/>
            <a:ext cx="1858893" cy="278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7" cstate="print"/>
          <a:srcRect l="485" t="21078" r="20351" b="22168"/>
          <a:stretch>
            <a:fillRect/>
          </a:stretch>
        </p:blipFill>
        <p:spPr bwMode="auto">
          <a:xfrm>
            <a:off x="323528" y="4437112"/>
            <a:ext cx="2088232" cy="199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8" cstate="print"/>
          <a:srcRect l="6299" t="9085" r="20836" b="2907"/>
          <a:stretch>
            <a:fillRect/>
          </a:stretch>
        </p:blipFill>
        <p:spPr bwMode="auto">
          <a:xfrm>
            <a:off x="4860032" y="1988840"/>
            <a:ext cx="1878115" cy="302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9" cstate="print"/>
          <a:srcRect l="20351" t="6541" r="14052" b="11266"/>
          <a:stretch>
            <a:fillRect/>
          </a:stretch>
        </p:blipFill>
        <p:spPr bwMode="auto">
          <a:xfrm>
            <a:off x="251520" y="980728"/>
            <a:ext cx="1867247" cy="311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0" cstate="print"/>
          <a:srcRect l="3392" t="11629" r="21805"/>
          <a:stretch>
            <a:fillRect/>
          </a:stretch>
        </p:blipFill>
        <p:spPr bwMode="auto">
          <a:xfrm>
            <a:off x="2555776" y="1700808"/>
            <a:ext cx="19200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t2.depositphotos.com/3665495/5825/i/950/depositphotos_58257159-stock-photo-hand-drawn-paint-pal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80" y="3977680"/>
            <a:ext cx="2880320" cy="288032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err="1" smtClean="0"/>
              <a:t>Кляксография</a:t>
            </a:r>
            <a:endParaRPr lang="ru-RU" b="1" dirty="0"/>
          </a:p>
        </p:txBody>
      </p:sp>
      <p:sp>
        <p:nvSpPr>
          <p:cNvPr id="1028" name="AutoShape 4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6" name="Picture 2" descr="https://ds05.infourok.ru/uploads/ex/083c/000f5e03-e997be0d/hello_html_m2b92d8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2023445" cy="2017664"/>
          </a:xfrm>
          <a:prstGeom prst="rect">
            <a:avLst/>
          </a:prstGeom>
          <a:noFill/>
        </p:spPr>
      </p:pic>
      <p:pic>
        <p:nvPicPr>
          <p:cNvPr id="31748" name="Picture 4" descr="http://i.gulnaz-aidarovna.ru/u/e2/ce2490b6c511e9b79de89eda870897/-/s1200.jpg"/>
          <p:cNvPicPr>
            <a:picLocks noChangeAspect="1" noChangeArrowheads="1"/>
          </p:cNvPicPr>
          <p:nvPr/>
        </p:nvPicPr>
        <p:blipFill>
          <a:blip r:embed="rId4" cstate="print"/>
          <a:srcRect l="6744" t="6474" r="6744" b="6474"/>
          <a:stretch>
            <a:fillRect/>
          </a:stretch>
        </p:blipFill>
        <p:spPr bwMode="auto">
          <a:xfrm>
            <a:off x="3851920" y="4221088"/>
            <a:ext cx="2232248" cy="2339788"/>
          </a:xfrm>
          <a:prstGeom prst="rect">
            <a:avLst/>
          </a:prstGeom>
          <a:noFill/>
        </p:spPr>
      </p:pic>
      <p:pic>
        <p:nvPicPr>
          <p:cNvPr id="31750" name="Picture 6" descr="https://ds05.infourok.ru/uploads/ex/0aef/0009ceee-faf482b7/img34.jpg"/>
          <p:cNvPicPr>
            <a:picLocks noChangeAspect="1" noChangeArrowheads="1"/>
          </p:cNvPicPr>
          <p:nvPr/>
        </p:nvPicPr>
        <p:blipFill>
          <a:blip r:embed="rId5" cstate="print"/>
          <a:srcRect l="9154" t="13123" r="27165" b="10499"/>
          <a:stretch>
            <a:fillRect/>
          </a:stretch>
        </p:blipFill>
        <p:spPr bwMode="auto">
          <a:xfrm>
            <a:off x="3059832" y="1844824"/>
            <a:ext cx="3025023" cy="2040877"/>
          </a:xfrm>
          <a:prstGeom prst="rect">
            <a:avLst/>
          </a:prstGeom>
          <a:noFill/>
        </p:spPr>
      </p:pic>
      <p:pic>
        <p:nvPicPr>
          <p:cNvPr id="31752" name="Picture 8" descr="https://pickimage.ru/wp-content/uploads/images/detskie/klyaksografiya/klyaksografiy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365104"/>
            <a:ext cx="3065703" cy="2058401"/>
          </a:xfrm>
          <a:prstGeom prst="rect">
            <a:avLst/>
          </a:prstGeom>
          <a:noFill/>
        </p:spPr>
      </p:pic>
      <p:pic>
        <p:nvPicPr>
          <p:cNvPr id="3074" name="Picture 2" descr="https://fdo.bspu.by/images/gallery/1787/big/n4KMN6km7sfz9dR0uHWj.JPG"/>
          <p:cNvPicPr>
            <a:picLocks noChangeAspect="1" noChangeArrowheads="1"/>
          </p:cNvPicPr>
          <p:nvPr/>
        </p:nvPicPr>
        <p:blipFill>
          <a:blip r:embed="rId7" cstate="print"/>
          <a:srcRect l="15958" t="2520"/>
          <a:stretch>
            <a:fillRect/>
          </a:stretch>
        </p:blipFill>
        <p:spPr bwMode="auto">
          <a:xfrm>
            <a:off x="6804248" y="980728"/>
            <a:ext cx="1728192" cy="30069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600" b="1" dirty="0" smtClean="0"/>
              <a:t>Техника рисования с использованием трафарета</a:t>
            </a:r>
            <a:endParaRPr lang="ru-RU" sz="3600" b="1" dirty="0"/>
          </a:p>
        </p:txBody>
      </p:sp>
      <p:sp>
        <p:nvSpPr>
          <p:cNvPr id="1028" name="AutoShape 4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8" name="Picture 2" descr="https://ds02.infourok.ru/uploads/ex/0d79/00063b80-38b24e98/img19.jpg"/>
          <p:cNvPicPr>
            <a:picLocks noChangeAspect="1" noChangeArrowheads="1"/>
          </p:cNvPicPr>
          <p:nvPr/>
        </p:nvPicPr>
        <p:blipFill>
          <a:blip r:embed="rId2" cstate="print"/>
          <a:srcRect l="24803" t="2100" r="24409" b="7874"/>
          <a:stretch>
            <a:fillRect/>
          </a:stretch>
        </p:blipFill>
        <p:spPr bwMode="auto">
          <a:xfrm>
            <a:off x="611560" y="1844824"/>
            <a:ext cx="3256389" cy="4329125"/>
          </a:xfrm>
          <a:prstGeom prst="rect">
            <a:avLst/>
          </a:prstGeom>
          <a:noFill/>
        </p:spPr>
      </p:pic>
      <p:pic>
        <p:nvPicPr>
          <p:cNvPr id="39940" name="Picture 4" descr="https://ds05.infourok.ru/uploads/ex/11a7/000ae716-3a071eb9/hello_html_m144de12b.jpg"/>
          <p:cNvPicPr>
            <a:picLocks noChangeAspect="1" noChangeArrowheads="1"/>
          </p:cNvPicPr>
          <p:nvPr/>
        </p:nvPicPr>
        <p:blipFill>
          <a:blip r:embed="rId3" cstate="print"/>
          <a:srcRect l="21901" t="6384" r="33204" b="29794"/>
          <a:stretch>
            <a:fillRect/>
          </a:stretch>
        </p:blipFill>
        <p:spPr bwMode="auto">
          <a:xfrm>
            <a:off x="4139952" y="1844824"/>
            <a:ext cx="1800200" cy="1699141"/>
          </a:xfrm>
          <a:prstGeom prst="rect">
            <a:avLst/>
          </a:prstGeom>
          <a:noFill/>
        </p:spPr>
      </p:pic>
      <p:pic>
        <p:nvPicPr>
          <p:cNvPr id="10" name="Picture 16" descr="https://bookprose.ru/pictures/audio_cd_covers/1014417238.jpg"/>
          <p:cNvPicPr>
            <a:picLocks noChangeAspect="1" noChangeArrowheads="1"/>
          </p:cNvPicPr>
          <p:nvPr/>
        </p:nvPicPr>
        <p:blipFill>
          <a:blip r:embed="rId4" cstate="print"/>
          <a:srcRect l="1575" t="1205" r="1575" b="1205"/>
          <a:stretch>
            <a:fillRect/>
          </a:stretch>
        </p:blipFill>
        <p:spPr bwMode="auto">
          <a:xfrm>
            <a:off x="6084168" y="1772816"/>
            <a:ext cx="2733977" cy="2160240"/>
          </a:xfrm>
          <a:prstGeom prst="rect">
            <a:avLst/>
          </a:prstGeom>
          <a:noFill/>
        </p:spPr>
      </p:pic>
      <p:pic>
        <p:nvPicPr>
          <p:cNvPr id="11" name="Picture 10" descr="https://ae01.alicdn.com/kf/HTB1QEc3nkfb_uJjSsrbq6z6bVXaj/6.jpg"/>
          <p:cNvPicPr>
            <a:picLocks noChangeAspect="1" noChangeArrowheads="1"/>
          </p:cNvPicPr>
          <p:nvPr/>
        </p:nvPicPr>
        <p:blipFill>
          <a:blip r:embed="rId5" cstate="print"/>
          <a:srcRect l="4157" t="2681" r="4157" b="10186"/>
          <a:stretch>
            <a:fillRect/>
          </a:stretch>
        </p:blipFill>
        <p:spPr bwMode="auto">
          <a:xfrm>
            <a:off x="6564455" y="4365104"/>
            <a:ext cx="2579545" cy="1728192"/>
          </a:xfrm>
          <a:prstGeom prst="rect">
            <a:avLst/>
          </a:prstGeom>
          <a:noFill/>
        </p:spPr>
      </p:pic>
      <p:pic>
        <p:nvPicPr>
          <p:cNvPr id="12" name="Picture 14" descr="https://ds04.infourok.ru/uploads/ex/0f00/000a34a7-e6af4fd9/img10.jpg"/>
          <p:cNvPicPr>
            <a:picLocks noChangeAspect="1" noChangeArrowheads="1"/>
          </p:cNvPicPr>
          <p:nvPr/>
        </p:nvPicPr>
        <p:blipFill>
          <a:blip r:embed="rId6" cstate="print"/>
          <a:srcRect l="16142" t="21522" r="47638" b="39370"/>
          <a:stretch>
            <a:fillRect/>
          </a:stretch>
        </p:blipFill>
        <p:spPr bwMode="auto">
          <a:xfrm>
            <a:off x="4067944" y="4149080"/>
            <a:ext cx="2376264" cy="19242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2.depositphotos.com/3665495/5825/i/950/depositphotos_58257159-stock-photo-hand-drawn-paint-pal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2808312" cy="28083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b="1" dirty="0" smtClean="0"/>
              <a:t>Цель: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89120"/>
          </a:xfrm>
        </p:spPr>
        <p:txBody>
          <a:bodyPr/>
          <a:lstStyle/>
          <a:p>
            <a:r>
              <a:rPr lang="ru-RU" dirty="0" smtClean="0"/>
              <a:t>Раскрыть значение нетрадиционных приёмов </a:t>
            </a:r>
            <a:r>
              <a:rPr lang="ru-RU" dirty="0" err="1" smtClean="0"/>
              <a:t>изодеятельности</a:t>
            </a:r>
            <a:r>
              <a:rPr lang="ru-RU" dirty="0" smtClean="0"/>
              <a:t> в работе с дошкольниками для развития воображения, творческого мышления и творческой активности. Показать актуальность кружковой работы в детском саду. Ознакомить педагогов с многообразием техник нестандартного раскрашивания.</a:t>
            </a:r>
          </a:p>
          <a:p>
            <a:endParaRPr lang="ru-RU" dirty="0"/>
          </a:p>
        </p:txBody>
      </p:sp>
      <p:pic>
        <p:nvPicPr>
          <p:cNvPr id="5" name="Picture 2" descr="https://st2.depositphotos.com/3665495/5825/i/950/depositphotos_58257159-stock-photo-hand-drawn-paint-pal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89040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sp>
        <p:nvSpPr>
          <p:cNvPr id="1028" name="AutoShape 4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fsd.multiurok.ru/html/2019/12/09/s_5deeaa4f66793/1285351_1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st2.depositphotos.com/3665495/5825/i/950/depositphotos_58257159-stock-photo-hand-drawn-paint-pal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564904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535785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«Истоки способностей и дарования детей на кончиках пальцев. От пальцев, образно говоря, идут тончайшие нити-ручейки, которые питает источник творческой мысли. Другими словами, чем больше мастерства в детской руке, тем умнее ребёнок».</a:t>
            </a:r>
          </a:p>
          <a:p>
            <a:pPr>
              <a:buNone/>
            </a:pPr>
            <a:endParaRPr lang="ru-RU" sz="900" dirty="0" smtClean="0"/>
          </a:p>
          <a:p>
            <a:r>
              <a:rPr lang="ru-RU" dirty="0" smtClean="0"/>
              <a:t>Чем больше мастерства в детской руке, тем умнее ребенок».</a:t>
            </a:r>
          </a:p>
          <a:p>
            <a:pPr>
              <a:buNone/>
            </a:pPr>
            <a:endParaRPr lang="ru-RU" sz="900" dirty="0" smtClean="0"/>
          </a:p>
          <a:p>
            <a:r>
              <a:rPr lang="ru-RU" dirty="0" smtClean="0"/>
              <a:t>«Детство - важный период человеческой жизни, не подготовка к будущей жизни, а настоящая, яркая, самобытная, неповторимая жизнь. И от того, как прошло детство, кто вёл ребёнка за руку в детские годы, что вошло в его разум и сердце из окружающего мира, - от этого в решающей степени зависит, каким человеком станет сегодняшний малыш». </a:t>
            </a:r>
          </a:p>
          <a:p>
            <a:pPr>
              <a:buNone/>
            </a:pPr>
            <a:r>
              <a:rPr lang="ru-RU" dirty="0" smtClean="0"/>
              <a:t>                             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                        (В. А. Сухомлинский)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389120"/>
          </a:xfrm>
        </p:spPr>
        <p:txBody>
          <a:bodyPr/>
          <a:lstStyle/>
          <a:p>
            <a:r>
              <a:rPr lang="ru-RU" dirty="0" smtClean="0"/>
              <a:t>«Рисунок для ребенка является не искусством, а речью. Рисование дает возможность выразить то, что в силу возрастных ограничений, он не может выразить словами. В процессе рисования рациональное уходит на второй план, отступают запреты и ограничения. В этот момент ребенок абсолютно свободен».</a:t>
            </a:r>
          </a:p>
          <a:p>
            <a:pPr>
              <a:buNone/>
            </a:pPr>
            <a:r>
              <a:rPr lang="ru-RU" dirty="0" smtClean="0"/>
              <a:t>                                             психолог Ольга Новикова </a:t>
            </a:r>
            <a:endParaRPr lang="ru-RU" dirty="0"/>
          </a:p>
        </p:txBody>
      </p:sp>
      <p:pic>
        <p:nvPicPr>
          <p:cNvPr id="4" name="Picture 2" descr="https://st2.depositphotos.com/3665495/5825/i/950/depositphotos_58257159-stock-photo-hand-drawn-paint-pal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77072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4.bp.blogspot.com/-5Ro_TMR1W3c/VeG87XtCfzI/AAAAAAAAR2Y/Tk3dG_zNSPw/s1600/0_7ae16_cef4d56f_XXXL.jpeg"/>
          <p:cNvPicPr>
            <a:picLocks noChangeAspect="1" noChangeArrowheads="1"/>
          </p:cNvPicPr>
          <p:nvPr/>
        </p:nvPicPr>
        <p:blipFill>
          <a:blip r:embed="rId2" cstate="print"/>
          <a:srcRect b="5669"/>
          <a:stretch>
            <a:fillRect/>
          </a:stretch>
        </p:blipFill>
        <p:spPr bwMode="auto">
          <a:xfrm rot="10800000">
            <a:off x="0" y="0"/>
            <a:ext cx="92170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>«Чудесная палитра»</a:t>
            </a:r>
            <a:endParaRPr lang="ru-RU" b="1" dirty="0"/>
          </a:p>
        </p:txBody>
      </p:sp>
      <p:pic>
        <p:nvPicPr>
          <p:cNvPr id="13313" name="Picture 1" descr="C:\Users\User\Desktop\Светлана\i.jpg"/>
          <p:cNvPicPr>
            <a:picLocks noChangeAspect="1" noChangeArrowheads="1"/>
          </p:cNvPicPr>
          <p:nvPr/>
        </p:nvPicPr>
        <p:blipFill>
          <a:blip r:embed="rId3" cstate="print"/>
          <a:srcRect l="7632" t="43125" r="8722" b="7268"/>
          <a:stretch>
            <a:fillRect/>
          </a:stretch>
        </p:blipFill>
        <p:spPr bwMode="auto">
          <a:xfrm>
            <a:off x="395536" y="1844824"/>
            <a:ext cx="8285690" cy="368563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t4.depositphotos.com/3854517/25740/i/950/depositphotos_257404190-stock-photo-abstract-smoky-seamless-watercolor-tex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846" t="6541" r="34403" b="18898"/>
          <a:stretch>
            <a:fillRect/>
          </a:stretch>
        </p:blipFill>
        <p:spPr bwMode="auto">
          <a:xfrm>
            <a:off x="323528" y="1412776"/>
            <a:ext cx="2156301" cy="352839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8413" t="19988" r="23743" b="7268"/>
          <a:stretch>
            <a:fillRect/>
          </a:stretch>
        </p:blipFill>
        <p:spPr bwMode="auto">
          <a:xfrm>
            <a:off x="2843808" y="2420888"/>
            <a:ext cx="2104430" cy="352839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17081" r="11145" b="7268"/>
          <a:stretch>
            <a:fillRect/>
          </a:stretch>
        </p:blipFill>
        <p:spPr bwMode="auto">
          <a:xfrm>
            <a:off x="5292080" y="1268760"/>
            <a:ext cx="3528392" cy="400519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>«Чудесная палитра»</a:t>
            </a:r>
            <a:endParaRPr lang="ru-RU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pbs.twimg.com/profile_banners/401892259/1587788681/1500x500"/>
          <p:cNvPicPr>
            <a:picLocks noChangeAspect="1" noChangeArrowheads="1"/>
          </p:cNvPicPr>
          <p:nvPr/>
        </p:nvPicPr>
        <p:blipFill>
          <a:blip r:embed="rId2" cstate="print"/>
          <a:srcRect l="30488" r="2015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Тычок жесткой полусухой кистью</a:t>
            </a:r>
            <a:endParaRPr lang="ru-RU" b="1" dirty="0"/>
          </a:p>
        </p:txBody>
      </p:sp>
      <p:pic>
        <p:nvPicPr>
          <p:cNvPr id="47106" name="Picture 2" descr="http://izhevsk.ru/forums/icons/forum_pictures/006720/6720265.jpg"/>
          <p:cNvPicPr>
            <a:picLocks noChangeAspect="1" noChangeArrowheads="1"/>
          </p:cNvPicPr>
          <p:nvPr/>
        </p:nvPicPr>
        <p:blipFill>
          <a:blip r:embed="rId3" cstate="print"/>
          <a:srcRect l="12303" t="14754" r="12918" b="15573"/>
          <a:stretch>
            <a:fillRect/>
          </a:stretch>
        </p:blipFill>
        <p:spPr bwMode="auto">
          <a:xfrm>
            <a:off x="3995936" y="1772816"/>
            <a:ext cx="2302746" cy="1610262"/>
          </a:xfrm>
          <a:prstGeom prst="rect">
            <a:avLst/>
          </a:prstGeom>
          <a:noFill/>
        </p:spPr>
      </p:pic>
      <p:pic>
        <p:nvPicPr>
          <p:cNvPr id="47108" name="Picture 4" descr="https://ds05.infourok.ru/uploads/ex/0aa3/00116fc2-82630319/hello_html_f8105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2857520" cy="2181890"/>
          </a:xfrm>
          <a:prstGeom prst="rect">
            <a:avLst/>
          </a:prstGeom>
          <a:noFill/>
        </p:spPr>
      </p:pic>
      <p:pic>
        <p:nvPicPr>
          <p:cNvPr id="47110" name="Picture 6" descr="https://ds03.infourok.ru/uploads/ex/0e21/0004dc98-d754d62d/img7.jpg"/>
          <p:cNvPicPr>
            <a:picLocks noChangeAspect="1" noChangeArrowheads="1"/>
          </p:cNvPicPr>
          <p:nvPr/>
        </p:nvPicPr>
        <p:blipFill>
          <a:blip r:embed="rId5" cstate="print"/>
          <a:srcRect l="52362" t="21522" r="9449" b="10499"/>
          <a:stretch>
            <a:fillRect/>
          </a:stretch>
        </p:blipFill>
        <p:spPr bwMode="auto">
          <a:xfrm>
            <a:off x="3419872" y="4365104"/>
            <a:ext cx="1643074" cy="2193589"/>
          </a:xfrm>
          <a:prstGeom prst="rect">
            <a:avLst/>
          </a:prstGeom>
          <a:noFill/>
        </p:spPr>
      </p:pic>
      <p:pic>
        <p:nvPicPr>
          <p:cNvPr id="47112" name="Picture 8" descr="https://ds04.infourok.ru/uploads/ex/0a02/00105db1-e974a33e/img18.jpg"/>
          <p:cNvPicPr>
            <a:picLocks noChangeAspect="1" noChangeArrowheads="1"/>
          </p:cNvPicPr>
          <p:nvPr/>
        </p:nvPicPr>
        <p:blipFill>
          <a:blip r:embed="rId6" cstate="print"/>
          <a:srcRect l="56299" t="33596" r="7874" b="2100"/>
          <a:stretch>
            <a:fillRect/>
          </a:stretch>
        </p:blipFill>
        <p:spPr bwMode="auto">
          <a:xfrm>
            <a:off x="7164288" y="4293096"/>
            <a:ext cx="1698203" cy="2286016"/>
          </a:xfrm>
          <a:prstGeom prst="rect">
            <a:avLst/>
          </a:prstGeom>
          <a:noFill/>
        </p:spPr>
      </p:pic>
      <p:pic>
        <p:nvPicPr>
          <p:cNvPr id="8" name="Picture 8" descr="https://ds04.infourok.ru/uploads/ex/0a02/00105db1-e974a33e/img18.jpg"/>
          <p:cNvPicPr>
            <a:picLocks noChangeAspect="1" noChangeArrowheads="1"/>
          </p:cNvPicPr>
          <p:nvPr/>
        </p:nvPicPr>
        <p:blipFill>
          <a:blip r:embed="rId6" cstate="print"/>
          <a:srcRect l="3937" t="33596" r="58268" b="2100"/>
          <a:stretch>
            <a:fillRect/>
          </a:stretch>
        </p:blipFill>
        <p:spPr bwMode="auto">
          <a:xfrm>
            <a:off x="5220072" y="4293096"/>
            <a:ext cx="1735510" cy="2214578"/>
          </a:xfrm>
          <a:prstGeom prst="rect">
            <a:avLst/>
          </a:prstGeom>
          <a:noFill/>
        </p:spPr>
      </p:pic>
      <p:pic>
        <p:nvPicPr>
          <p:cNvPr id="47114" name="Picture 10" descr="https://ds05.infourok.ru/uploads/ex/0957/000f380e-690fbe48/img5.jpg"/>
          <p:cNvPicPr>
            <a:picLocks noChangeAspect="1" noChangeArrowheads="1"/>
          </p:cNvPicPr>
          <p:nvPr/>
        </p:nvPicPr>
        <p:blipFill>
          <a:blip r:embed="rId7" cstate="print"/>
          <a:srcRect l="48031" t="62467" r="9055" b="4724"/>
          <a:stretch>
            <a:fillRect/>
          </a:stretch>
        </p:blipFill>
        <p:spPr bwMode="auto">
          <a:xfrm>
            <a:off x="6516216" y="2348880"/>
            <a:ext cx="2367097" cy="1357293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 cstate="print"/>
          <a:srcRect t="9085" b="32707"/>
          <a:stretch>
            <a:fillRect/>
          </a:stretch>
        </p:blipFill>
        <p:spPr bwMode="auto">
          <a:xfrm>
            <a:off x="539552" y="1772816"/>
            <a:ext cx="3096344" cy="240291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Рисование пальчиками</a:t>
            </a:r>
            <a:endParaRPr lang="ru-RU" b="1" dirty="0"/>
          </a:p>
        </p:txBody>
      </p:sp>
      <p:pic>
        <p:nvPicPr>
          <p:cNvPr id="46082" name="Picture 2" descr="https://redgarden.caduk.ru/images/s1200"/>
          <p:cNvPicPr>
            <a:picLocks noChangeAspect="1" noChangeArrowheads="1"/>
          </p:cNvPicPr>
          <p:nvPr/>
        </p:nvPicPr>
        <p:blipFill>
          <a:blip r:embed="rId2" cstate="print"/>
          <a:srcRect l="3642" r="3642" b="10023"/>
          <a:stretch>
            <a:fillRect/>
          </a:stretch>
        </p:blipFill>
        <p:spPr bwMode="auto">
          <a:xfrm>
            <a:off x="1115616" y="1916832"/>
            <a:ext cx="2872590" cy="2025753"/>
          </a:xfrm>
          <a:prstGeom prst="rect">
            <a:avLst/>
          </a:prstGeom>
          <a:noFill/>
        </p:spPr>
      </p:pic>
      <p:pic>
        <p:nvPicPr>
          <p:cNvPr id="46084" name="Picture 4" descr="https://avatars.mds.yandex.net/get-pdb/2893500/59a582fd-906e-44fc-9247-02e58958d872/s1200?webp=false"/>
          <p:cNvPicPr>
            <a:picLocks noChangeAspect="1" noChangeArrowheads="1"/>
          </p:cNvPicPr>
          <p:nvPr/>
        </p:nvPicPr>
        <p:blipFill>
          <a:blip r:embed="rId3" cstate="print"/>
          <a:srcRect l="3150" t="5599" r="3150" b="5599"/>
          <a:stretch>
            <a:fillRect/>
          </a:stretch>
        </p:blipFill>
        <p:spPr bwMode="auto">
          <a:xfrm>
            <a:off x="642910" y="4214818"/>
            <a:ext cx="4205291" cy="2241724"/>
          </a:xfrm>
          <a:prstGeom prst="rect">
            <a:avLst/>
          </a:prstGeom>
          <a:noFill/>
        </p:spPr>
      </p:pic>
      <p:pic>
        <p:nvPicPr>
          <p:cNvPr id="46086" name="Picture 6" descr="https://avatars.mds.yandex.net/get-pdb/38069/6affcd64-7b9d-4eee-93c9-734ad127cc15/s1200?webp=false"/>
          <p:cNvPicPr>
            <a:picLocks noChangeAspect="1" noChangeArrowheads="1"/>
          </p:cNvPicPr>
          <p:nvPr/>
        </p:nvPicPr>
        <p:blipFill>
          <a:blip r:embed="rId4" cstate="print"/>
          <a:srcRect l="3642" t="4877" r="3642" b="4877"/>
          <a:stretch>
            <a:fillRect/>
          </a:stretch>
        </p:blipFill>
        <p:spPr bwMode="auto">
          <a:xfrm>
            <a:off x="5143504" y="4286256"/>
            <a:ext cx="2788959" cy="2026925"/>
          </a:xfrm>
          <a:prstGeom prst="rect">
            <a:avLst/>
          </a:prstGeom>
          <a:noFill/>
        </p:spPr>
      </p:pic>
      <p:pic>
        <p:nvPicPr>
          <p:cNvPr id="46088" name="Picture 8" descr="https://almanahpedagoga.ru/servisy/meropriyatiya/faily_ishodniki/12072.JPG"/>
          <p:cNvPicPr>
            <a:picLocks noChangeAspect="1" noChangeArrowheads="1"/>
          </p:cNvPicPr>
          <p:nvPr/>
        </p:nvPicPr>
        <p:blipFill>
          <a:blip r:embed="rId5" cstate="print"/>
          <a:srcRect l="6167" t="12708" r="6167" b="8223"/>
          <a:stretch>
            <a:fillRect/>
          </a:stretch>
        </p:blipFill>
        <p:spPr bwMode="auto">
          <a:xfrm>
            <a:off x="5004048" y="2060848"/>
            <a:ext cx="3000396" cy="202967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Нетрадиционные техники рисования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/>
              <a:t>Печатаем пальчиками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Радужные рыбки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             Цветок</a:t>
            </a:r>
            <a:endParaRPr lang="ru-RU" dirty="0"/>
          </a:p>
        </p:txBody>
      </p:sp>
      <p:pic>
        <p:nvPicPr>
          <p:cNvPr id="45058" name="Picture 2" descr="https://www.maam.ru/upload/blogs/detsad-117193-1446424195.jpg"/>
          <p:cNvPicPr>
            <a:picLocks noChangeAspect="1" noChangeArrowheads="1"/>
          </p:cNvPicPr>
          <p:nvPr/>
        </p:nvPicPr>
        <p:blipFill>
          <a:blip r:embed="rId2" cstate="print"/>
          <a:srcRect l="4526"/>
          <a:stretch>
            <a:fillRect/>
          </a:stretch>
        </p:blipFill>
        <p:spPr bwMode="auto">
          <a:xfrm>
            <a:off x="428596" y="1928802"/>
            <a:ext cx="3855448" cy="3028653"/>
          </a:xfrm>
          <a:prstGeom prst="rect">
            <a:avLst/>
          </a:prstGeom>
          <a:noFill/>
        </p:spPr>
      </p:pic>
      <p:pic>
        <p:nvPicPr>
          <p:cNvPr id="45060" name="Picture 4" descr="http://900igr.net/up/datai/137309/0025-036-.jpg"/>
          <p:cNvPicPr>
            <a:picLocks noChangeAspect="1" noChangeArrowheads="1"/>
          </p:cNvPicPr>
          <p:nvPr/>
        </p:nvPicPr>
        <p:blipFill>
          <a:blip r:embed="rId3" cstate="print"/>
          <a:srcRect r="4535"/>
          <a:stretch>
            <a:fillRect/>
          </a:stretch>
        </p:blipFill>
        <p:spPr bwMode="auto">
          <a:xfrm>
            <a:off x="4929190" y="1857364"/>
            <a:ext cx="2987644" cy="375547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424</TotalTime>
  <Words>295</Words>
  <Application>Microsoft Office PowerPoint</Application>
  <PresentationFormat>Экран (4:3)</PresentationFormat>
  <Paragraphs>43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«Использование  разнообразных  техник  нетрадиционного  рисования  в  работе  с  детьми  5-6  лет»</vt:lpstr>
      <vt:lpstr>Цель:</vt:lpstr>
      <vt:lpstr>Слайд 3</vt:lpstr>
      <vt:lpstr>Слайд 4</vt:lpstr>
      <vt:lpstr>«Чудесная палитра»</vt:lpstr>
      <vt:lpstr>«Чудесная палитра»</vt:lpstr>
      <vt:lpstr>Нетрадиционные техники рисования Тычок жесткой полусухой кистью</vt:lpstr>
      <vt:lpstr>Нетрадиционные техники рисования Рисование пальчиками</vt:lpstr>
      <vt:lpstr>Нетрадиционные техники рисования  Печатаем пальчиками</vt:lpstr>
      <vt:lpstr>Нетрадиционные техники рисования Рисование ладошкой</vt:lpstr>
      <vt:lpstr>Нетрадиционные техники рисования Оттиск поролоном</vt:lpstr>
      <vt:lpstr>Нетрадиционные техники рисования Оттиск смятой бумагой</vt:lpstr>
      <vt:lpstr>Нетрадиционные техники рисования Восковые мелки + акварель</vt:lpstr>
      <vt:lpstr>Нетрадиционные техники рисования Свеча + акварель</vt:lpstr>
      <vt:lpstr>Нетрадиционные техники рисования  Монотипия</vt:lpstr>
      <vt:lpstr>Нетрадиционные техники рисования  Набрызг</vt:lpstr>
      <vt:lpstr>Нетрадиционные техники рисования  Отпечатки листьев</vt:lpstr>
      <vt:lpstr>Нетрадиционные техники рисования  Кляксография</vt:lpstr>
      <vt:lpstr>Нетрадиционные техники рисования  Техника рисования с использованием трафарета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66</cp:revision>
  <dcterms:created xsi:type="dcterms:W3CDTF">2020-10-30T07:50:12Z</dcterms:created>
  <dcterms:modified xsi:type="dcterms:W3CDTF">2020-11-01T02:40:47Z</dcterms:modified>
</cp:coreProperties>
</file>